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legreya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ankofa Display" panose="020B0604020202020204" charset="0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068F57-9364-424A-B6DD-E5167D40EB03}">
  <a:tblStyle styleId="{D5068F57-9364-424A-B6DD-E5167D40EB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76" autoAdjust="0"/>
  </p:normalViewPr>
  <p:slideViewPr>
    <p:cSldViewPr snapToGrid="0">
      <p:cViewPr varScale="1">
        <p:scale>
          <a:sx n="57" d="100"/>
          <a:sy n="57" d="100"/>
        </p:scale>
        <p:origin x="154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 Kadidal, Akshaya" userId="1bd479ce-b829-4645-85d8-8f1ada2f82a1" providerId="ADAL" clId="{2DA9446F-FDC7-4655-A6A0-A4936184E71B}"/>
    <pc:docChg chg="modSld">
      <pc:chgData name="P Kadidal, Akshaya" userId="1bd479ce-b829-4645-85d8-8f1ada2f82a1" providerId="ADAL" clId="{2DA9446F-FDC7-4655-A6A0-A4936184E71B}" dt="2024-08-10T00:17:52.303" v="6" actId="20577"/>
      <pc:docMkLst>
        <pc:docMk/>
      </pc:docMkLst>
      <pc:sldChg chg="modNotesTx">
        <pc:chgData name="P Kadidal, Akshaya" userId="1bd479ce-b829-4645-85d8-8f1ada2f82a1" providerId="ADAL" clId="{2DA9446F-FDC7-4655-A6A0-A4936184E71B}" dt="2024-08-10T00:17:35.149" v="1" actId="20577"/>
        <pc:sldMkLst>
          <pc:docMk/>
          <pc:sldMk cId="0" sldId="257"/>
        </pc:sldMkLst>
      </pc:sldChg>
      <pc:sldChg chg="modNotesTx">
        <pc:chgData name="P Kadidal, Akshaya" userId="1bd479ce-b829-4645-85d8-8f1ada2f82a1" providerId="ADAL" clId="{2DA9446F-FDC7-4655-A6A0-A4936184E71B}" dt="2024-08-10T00:17:32.140" v="0" actId="20577"/>
        <pc:sldMkLst>
          <pc:docMk/>
          <pc:sldMk cId="0" sldId="258"/>
        </pc:sldMkLst>
      </pc:sldChg>
      <pc:sldChg chg="modNotesTx">
        <pc:chgData name="P Kadidal, Akshaya" userId="1bd479ce-b829-4645-85d8-8f1ada2f82a1" providerId="ADAL" clId="{2DA9446F-FDC7-4655-A6A0-A4936184E71B}" dt="2024-08-10T00:17:39.057" v="2" actId="20577"/>
        <pc:sldMkLst>
          <pc:docMk/>
          <pc:sldMk cId="0" sldId="259"/>
        </pc:sldMkLst>
      </pc:sldChg>
      <pc:sldChg chg="modNotesTx">
        <pc:chgData name="P Kadidal, Akshaya" userId="1bd479ce-b829-4645-85d8-8f1ada2f82a1" providerId="ADAL" clId="{2DA9446F-FDC7-4655-A6A0-A4936184E71B}" dt="2024-08-10T00:17:41.513" v="3" actId="20577"/>
        <pc:sldMkLst>
          <pc:docMk/>
          <pc:sldMk cId="0" sldId="260"/>
        </pc:sldMkLst>
      </pc:sldChg>
      <pc:sldChg chg="modNotesTx">
        <pc:chgData name="P Kadidal, Akshaya" userId="1bd479ce-b829-4645-85d8-8f1ada2f82a1" providerId="ADAL" clId="{2DA9446F-FDC7-4655-A6A0-A4936184E71B}" dt="2024-08-10T00:17:46.895" v="4" actId="20577"/>
        <pc:sldMkLst>
          <pc:docMk/>
          <pc:sldMk cId="0" sldId="262"/>
        </pc:sldMkLst>
      </pc:sldChg>
      <pc:sldChg chg="modNotesTx">
        <pc:chgData name="P Kadidal, Akshaya" userId="1bd479ce-b829-4645-85d8-8f1ada2f82a1" providerId="ADAL" clId="{2DA9446F-FDC7-4655-A6A0-A4936184E71B}" dt="2024-08-10T00:17:49.392" v="5" actId="20577"/>
        <pc:sldMkLst>
          <pc:docMk/>
          <pc:sldMk cId="0" sldId="263"/>
        </pc:sldMkLst>
      </pc:sldChg>
      <pc:sldChg chg="modNotesTx">
        <pc:chgData name="P Kadidal, Akshaya" userId="1bd479ce-b829-4645-85d8-8f1ada2f82a1" providerId="ADAL" clId="{2DA9446F-FDC7-4655-A6A0-A4936184E71B}" dt="2024-08-10T00:17:52.303" v="6" actId="20577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 Everyone. My name is Akshay Kadidal. For those of you who may struggle with my name I go by AK as well.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0ab5ca45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0ab5ca45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0862b245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0862b245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0ab5ca452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f0ab5ca452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0ab5ca452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f0ab5ca452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76f54e2a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76f54e2a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fa197d37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fa197d37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37537d7b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37537d7b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c666fb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c666fb6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0862b245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0862b245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bd41f52e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bd41f52e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0ab5ca45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0ab5ca45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fa197d3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fa197d3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0ab5ca452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0ab5ca452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0ab5ca452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0ab5ca452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6C757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6C757D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kshay Speakers Layout" type="tx">
  <p:cSld name="TITLE_AND_BODY">
    <p:bg>
      <p:bgPr>
        <a:solidFill>
          <a:srgbClr val="6C757D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801000"/>
            <a:ext cx="9144000" cy="434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71900" y="1096150"/>
            <a:ext cx="8222100" cy="3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3" name="Google Shape;23;p4"/>
          <p:cNvCxnSpPr/>
          <p:nvPr/>
        </p:nvCxnSpPr>
        <p:spPr>
          <a:xfrm rot="10800000" flipH="1">
            <a:off x="0" y="859975"/>
            <a:ext cx="9144000" cy="24600"/>
          </a:xfrm>
          <a:prstGeom prst="straightConnector1">
            <a:avLst/>
          </a:prstGeom>
          <a:noFill/>
          <a:ln w="38100" cap="flat" cmpd="sng">
            <a:solidFill>
              <a:srgbClr val="C8102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6C75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Char char="●"/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○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■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○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■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○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■"/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959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kshaykadidal/Intutive-Understnaing-of-Neural-Network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colab.research.google.com/drive/1MztUkazLxp8rkuVcColBiWCefnCP4TfQ#scrollTo=PRpTl_WRBRn3" TargetMode="External"/><Relationship Id="rId4" Type="http://schemas.openxmlformats.org/officeDocument/2006/relationships/hyperlink" Target="https://docs.google.com/spreadsheets/d/1iPCjOqGhxK72bDExOaNWxTv2q9kTnA0dEdKZV4Hysqg/edit?gid=0#gid=0" TargetMode="Externa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09475"/>
            <a:ext cx="8222100" cy="26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intuitive explanation of how neural networks work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917745"/>
            <a:ext cx="82221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Akshaya Kadidal(AK)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06 Aug 2024</a:t>
            </a:r>
            <a:endParaRPr sz="20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917750"/>
            <a:ext cx="2100650" cy="21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Propagation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284" name="Google Shape;2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4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2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2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91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/>
        </p:nvSpPr>
        <p:spPr>
          <a:xfrm rot="-4375269">
            <a:off x="166322" y="2967307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W2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493325" y="1349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 rot="4317943">
            <a:off x="862500" y="2967370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W3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493325" y="41507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W4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5356663" y="39786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W9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5414325" y="15310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W10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 rot="-4375269">
            <a:off x="2501522" y="2972232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W6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2828525" y="13540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W5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 rot="4317943">
            <a:off x="3197700" y="2972295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W7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2828525" y="415565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W8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1607425" y="25165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b1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1734663" y="4717713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b2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4070400" y="46499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b4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4074725" y="2492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b3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5796525" y="36923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b5</a:t>
            </a:r>
            <a:endParaRPr sz="13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6228404" y="2156613"/>
            <a:ext cx="31857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Is The COST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Decreasing? 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Or 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Increasing?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5" name="Google Shape;305;p22"/>
          <p:cNvCxnSpPr>
            <a:stCxn id="288" idx="0"/>
            <a:endCxn id="287" idx="3"/>
          </p:cNvCxnSpPr>
          <p:nvPr/>
        </p:nvCxnSpPr>
        <p:spPr>
          <a:xfrm rot="10800000">
            <a:off x="5209119" y="1848744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22"/>
          <p:cNvCxnSpPr>
            <a:stCxn id="303" idx="0"/>
            <a:endCxn id="286" idx="3"/>
          </p:cNvCxnSpPr>
          <p:nvPr/>
        </p:nvCxnSpPr>
        <p:spPr>
          <a:xfrm flipH="1">
            <a:off x="5209125" y="3692300"/>
            <a:ext cx="852000" cy="2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2"/>
          <p:cNvCxnSpPr>
            <a:stCxn id="286" idx="1"/>
            <a:endCxn id="285" idx="3"/>
          </p:cNvCxnSpPr>
          <p:nvPr/>
        </p:nvCxnSpPr>
        <p:spPr>
          <a:xfrm rot="10800000">
            <a:off x="2726400" y="3976400"/>
            <a:ext cx="7788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2"/>
          <p:cNvCxnSpPr/>
          <p:nvPr/>
        </p:nvCxnSpPr>
        <p:spPr>
          <a:xfrm rot="10800000">
            <a:off x="2726400" y="1847575"/>
            <a:ext cx="7788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22"/>
          <p:cNvCxnSpPr>
            <a:stCxn id="286" idx="1"/>
            <a:endCxn id="284" idx="3"/>
          </p:cNvCxnSpPr>
          <p:nvPr/>
        </p:nvCxnSpPr>
        <p:spPr>
          <a:xfrm rot="10800000">
            <a:off x="2726400" y="1848500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2"/>
          <p:cNvCxnSpPr>
            <a:stCxn id="287" idx="1"/>
            <a:endCxn id="285" idx="3"/>
          </p:cNvCxnSpPr>
          <p:nvPr/>
        </p:nvCxnSpPr>
        <p:spPr>
          <a:xfrm flipH="1">
            <a:off x="2726401" y="1848622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2"/>
          <p:cNvCxnSpPr/>
          <p:nvPr/>
        </p:nvCxnSpPr>
        <p:spPr>
          <a:xfrm rot="10800000">
            <a:off x="292325" y="3996225"/>
            <a:ext cx="7788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2"/>
          <p:cNvCxnSpPr/>
          <p:nvPr/>
        </p:nvCxnSpPr>
        <p:spPr>
          <a:xfrm rot="10800000">
            <a:off x="292325" y="1867400"/>
            <a:ext cx="7788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2"/>
          <p:cNvCxnSpPr/>
          <p:nvPr/>
        </p:nvCxnSpPr>
        <p:spPr>
          <a:xfrm rot="10800000">
            <a:off x="292325" y="1868325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2"/>
          <p:cNvCxnSpPr/>
          <p:nvPr/>
        </p:nvCxnSpPr>
        <p:spPr>
          <a:xfrm flipH="1">
            <a:off x="292326" y="1868447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Terminologies - Neurons</a:t>
            </a:r>
            <a:endParaRPr/>
          </a:p>
        </p:txBody>
      </p:sp>
      <p:pic>
        <p:nvPicPr>
          <p:cNvPr id="320" name="Google Shape;3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6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4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93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23"/>
          <p:cNvCxnSpPr>
            <a:stCxn id="322" idx="3"/>
            <a:endCxn id="325" idx="1"/>
          </p:cNvCxnSpPr>
          <p:nvPr/>
        </p:nvCxnSpPr>
        <p:spPr>
          <a:xfrm>
            <a:off x="4326625" y="1848624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3"/>
          <p:cNvCxnSpPr>
            <a:stCxn id="322" idx="3"/>
            <a:endCxn id="324" idx="1"/>
          </p:cNvCxnSpPr>
          <p:nvPr/>
        </p:nvCxnSpPr>
        <p:spPr>
          <a:xfrm>
            <a:off x="4326625" y="1848624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3"/>
          <p:cNvCxnSpPr>
            <a:stCxn id="323" idx="3"/>
            <a:endCxn id="325" idx="1"/>
          </p:cNvCxnSpPr>
          <p:nvPr/>
        </p:nvCxnSpPr>
        <p:spPr>
          <a:xfrm rot="10800000" flipH="1">
            <a:off x="4326629" y="1848675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23"/>
          <p:cNvCxnSpPr/>
          <p:nvPr/>
        </p:nvCxnSpPr>
        <p:spPr>
          <a:xfrm>
            <a:off x="4326625" y="3978499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23"/>
          <p:cNvCxnSpPr>
            <a:stCxn id="325" idx="3"/>
            <a:endCxn id="326" idx="0"/>
          </p:cNvCxnSpPr>
          <p:nvPr/>
        </p:nvCxnSpPr>
        <p:spPr>
          <a:xfrm>
            <a:off x="6809401" y="1848622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23"/>
          <p:cNvCxnSpPr>
            <a:stCxn id="324" idx="3"/>
            <a:endCxn id="326" idx="2"/>
          </p:cNvCxnSpPr>
          <p:nvPr/>
        </p:nvCxnSpPr>
        <p:spPr>
          <a:xfrm rot="10800000" flipH="1">
            <a:off x="6809400" y="3798500"/>
            <a:ext cx="85200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23"/>
          <p:cNvSpPr txBox="1"/>
          <p:nvPr/>
        </p:nvSpPr>
        <p:spPr>
          <a:xfrm>
            <a:off x="295325" y="1652413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Mechanical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237125" y="37986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Chemical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8142225" y="2754825"/>
            <a:ext cx="97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6" name="Google Shape;336;p23"/>
          <p:cNvCxnSpPr>
            <a:stCxn id="337" idx="3"/>
            <a:endCxn id="322" idx="1"/>
          </p:cNvCxnSpPr>
          <p:nvPr/>
        </p:nvCxnSpPr>
        <p:spPr>
          <a:xfrm>
            <a:off x="2093425" y="1846524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23"/>
          <p:cNvCxnSpPr/>
          <p:nvPr/>
        </p:nvCxnSpPr>
        <p:spPr>
          <a:xfrm>
            <a:off x="2093525" y="397641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23"/>
          <p:cNvCxnSpPr>
            <a:stCxn id="337" idx="3"/>
            <a:endCxn id="323" idx="1"/>
          </p:cNvCxnSpPr>
          <p:nvPr/>
        </p:nvCxnSpPr>
        <p:spPr>
          <a:xfrm>
            <a:off x="2093429" y="1846575"/>
            <a:ext cx="529200" cy="21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23"/>
          <p:cNvCxnSpPr>
            <a:stCxn id="341" idx="3"/>
            <a:endCxn id="322" idx="1"/>
          </p:cNvCxnSpPr>
          <p:nvPr/>
        </p:nvCxnSpPr>
        <p:spPr>
          <a:xfrm rot="10800000" flipH="1">
            <a:off x="2093425" y="1848624"/>
            <a:ext cx="5292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p23"/>
          <p:cNvSpPr txBox="1"/>
          <p:nvPr/>
        </p:nvSpPr>
        <p:spPr>
          <a:xfrm rot="-4375269">
            <a:off x="1803422" y="2939980"/>
            <a:ext cx="529134" cy="46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W2</a:t>
            </a:r>
            <a:endParaRPr sz="18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2093525" y="1349075"/>
            <a:ext cx="529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</a:t>
            </a:r>
            <a:endParaRPr sz="18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 rot="4317943">
            <a:off x="2462700" y="2967370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3"/>
          <p:cNvSpPr txBox="1"/>
          <p:nvPr/>
        </p:nvSpPr>
        <p:spPr>
          <a:xfrm>
            <a:off x="2093525" y="41507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W4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6956863" y="39786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W9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7014525" y="15310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W10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 rot="-4375269">
            <a:off x="4101722" y="2972232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W6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4428725" y="13540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W5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 rot="4317943">
            <a:off x="4797900" y="2972295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W7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4428725" y="415565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W8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3207625" y="2516525"/>
            <a:ext cx="529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b1</a:t>
            </a:r>
            <a:endParaRPr sz="18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>
            <a:off x="3334863" y="4717713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5670600" y="46499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b4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674925" y="2492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7396725" y="36923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b5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Terminologies - Parameters</a:t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6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4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93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24"/>
          <p:cNvCxnSpPr>
            <a:stCxn id="364" idx="3"/>
            <a:endCxn id="367" idx="1"/>
          </p:cNvCxnSpPr>
          <p:nvPr/>
        </p:nvCxnSpPr>
        <p:spPr>
          <a:xfrm>
            <a:off x="4326625" y="1848624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24"/>
          <p:cNvCxnSpPr>
            <a:stCxn id="364" idx="3"/>
            <a:endCxn id="366" idx="1"/>
          </p:cNvCxnSpPr>
          <p:nvPr/>
        </p:nvCxnSpPr>
        <p:spPr>
          <a:xfrm>
            <a:off x="4326625" y="1848624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24"/>
          <p:cNvCxnSpPr>
            <a:stCxn id="365" idx="3"/>
            <a:endCxn id="367" idx="1"/>
          </p:cNvCxnSpPr>
          <p:nvPr/>
        </p:nvCxnSpPr>
        <p:spPr>
          <a:xfrm rot="10800000" flipH="1">
            <a:off x="4326629" y="1848675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24"/>
          <p:cNvCxnSpPr/>
          <p:nvPr/>
        </p:nvCxnSpPr>
        <p:spPr>
          <a:xfrm>
            <a:off x="4326625" y="3978499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24"/>
          <p:cNvCxnSpPr>
            <a:stCxn id="367" idx="3"/>
            <a:endCxn id="368" idx="0"/>
          </p:cNvCxnSpPr>
          <p:nvPr/>
        </p:nvCxnSpPr>
        <p:spPr>
          <a:xfrm>
            <a:off x="6809401" y="1848622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24"/>
          <p:cNvCxnSpPr>
            <a:stCxn id="366" idx="3"/>
            <a:endCxn id="368" idx="2"/>
          </p:cNvCxnSpPr>
          <p:nvPr/>
        </p:nvCxnSpPr>
        <p:spPr>
          <a:xfrm rot="10800000" flipH="1">
            <a:off x="6809400" y="3798500"/>
            <a:ext cx="85200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24"/>
          <p:cNvSpPr txBox="1"/>
          <p:nvPr/>
        </p:nvSpPr>
        <p:spPr>
          <a:xfrm>
            <a:off x="295325" y="1725663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Mechanical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342425" y="37271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Chemical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8142225" y="2754825"/>
            <a:ext cx="97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24"/>
          <p:cNvCxnSpPr>
            <a:stCxn id="379" idx="3"/>
            <a:endCxn id="364" idx="1"/>
          </p:cNvCxnSpPr>
          <p:nvPr/>
        </p:nvCxnSpPr>
        <p:spPr>
          <a:xfrm>
            <a:off x="2093425" y="1846524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24"/>
          <p:cNvCxnSpPr/>
          <p:nvPr/>
        </p:nvCxnSpPr>
        <p:spPr>
          <a:xfrm>
            <a:off x="2093525" y="397641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24"/>
          <p:cNvCxnSpPr>
            <a:stCxn id="379" idx="3"/>
            <a:endCxn id="365" idx="1"/>
          </p:cNvCxnSpPr>
          <p:nvPr/>
        </p:nvCxnSpPr>
        <p:spPr>
          <a:xfrm>
            <a:off x="2093429" y="1846575"/>
            <a:ext cx="529200" cy="21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24"/>
          <p:cNvCxnSpPr>
            <a:stCxn id="383" idx="3"/>
            <a:endCxn id="364" idx="1"/>
          </p:cNvCxnSpPr>
          <p:nvPr/>
        </p:nvCxnSpPr>
        <p:spPr>
          <a:xfrm rot="10800000" flipH="1">
            <a:off x="2093425" y="1848624"/>
            <a:ext cx="5292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24"/>
          <p:cNvSpPr txBox="1"/>
          <p:nvPr/>
        </p:nvSpPr>
        <p:spPr>
          <a:xfrm rot="-4375269">
            <a:off x="1788572" y="2950997"/>
            <a:ext cx="529134" cy="4385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W2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4"/>
          <p:cNvSpPr txBox="1"/>
          <p:nvPr/>
        </p:nvSpPr>
        <p:spPr>
          <a:xfrm>
            <a:off x="2093525" y="1349075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4"/>
          <p:cNvSpPr txBox="1"/>
          <p:nvPr/>
        </p:nvSpPr>
        <p:spPr>
          <a:xfrm rot="4317943">
            <a:off x="2440800" y="2951517"/>
            <a:ext cx="529094" cy="4385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W3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2093525" y="4150725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W4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6956863" y="3978625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W9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4"/>
          <p:cNvSpPr txBox="1"/>
          <p:nvPr/>
        </p:nvSpPr>
        <p:spPr>
          <a:xfrm>
            <a:off x="7014525" y="1531025"/>
            <a:ext cx="7788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W10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 rot="-4375269">
            <a:off x="4123772" y="2955922"/>
            <a:ext cx="529134" cy="4385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W6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4428725" y="1354000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W5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 rot="4317943">
            <a:off x="4776000" y="2956442"/>
            <a:ext cx="529094" cy="4385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W7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4428725" y="4155650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W8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3207625" y="2516525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b1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3334863" y="4717713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b2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5670600" y="4649900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b4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5674925" y="2492075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b3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7396725" y="3692300"/>
            <a:ext cx="529200" cy="43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b5</a:t>
            </a:r>
            <a:endParaRPr sz="16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6708225" y="992225"/>
            <a:ext cx="1589700" cy="33510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4831350" y="992225"/>
            <a:ext cx="1589700" cy="33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5" name="Google Shape;405;p25"/>
          <p:cNvSpPr/>
          <p:nvPr/>
        </p:nvSpPr>
        <p:spPr>
          <a:xfrm>
            <a:off x="2738025" y="1028975"/>
            <a:ext cx="1589700" cy="33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Google Shape;406;p25"/>
          <p:cNvSpPr/>
          <p:nvPr/>
        </p:nvSpPr>
        <p:spPr>
          <a:xfrm>
            <a:off x="752525" y="992225"/>
            <a:ext cx="1589700" cy="33510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7" name="Google Shape;407;p25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Terminologies - Layers</a:t>
            </a:r>
            <a:endParaRPr/>
          </a:p>
        </p:txBody>
      </p:sp>
      <p:pic>
        <p:nvPicPr>
          <p:cNvPr id="408" name="Google Shape;4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5"/>
          <p:cNvSpPr txBox="1"/>
          <p:nvPr/>
        </p:nvSpPr>
        <p:spPr>
          <a:xfrm>
            <a:off x="843273" y="4423676"/>
            <a:ext cx="1560600" cy="423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Input Layer</a:t>
            </a:r>
            <a:endParaRPr sz="15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411" name="Google Shape;4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154" y="992236"/>
            <a:ext cx="1478731" cy="139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157" y="2727461"/>
            <a:ext cx="1478731" cy="138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706" y="2727466"/>
            <a:ext cx="1478731" cy="13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07" y="993945"/>
            <a:ext cx="1478731" cy="13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66" y="1896606"/>
            <a:ext cx="1478732" cy="1379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5"/>
          <p:cNvCxnSpPr>
            <a:stCxn id="411" idx="3"/>
            <a:endCxn id="414" idx="1"/>
          </p:cNvCxnSpPr>
          <p:nvPr/>
        </p:nvCxnSpPr>
        <p:spPr>
          <a:xfrm>
            <a:off x="4250885" y="1689209"/>
            <a:ext cx="67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5"/>
          <p:cNvCxnSpPr>
            <a:stCxn id="411" idx="3"/>
            <a:endCxn id="413" idx="1"/>
          </p:cNvCxnSpPr>
          <p:nvPr/>
        </p:nvCxnSpPr>
        <p:spPr>
          <a:xfrm>
            <a:off x="4250885" y="1689209"/>
            <a:ext cx="67590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5"/>
          <p:cNvCxnSpPr>
            <a:stCxn id="412" idx="3"/>
            <a:endCxn id="414" idx="1"/>
          </p:cNvCxnSpPr>
          <p:nvPr/>
        </p:nvCxnSpPr>
        <p:spPr>
          <a:xfrm rot="10800000" flipH="1">
            <a:off x="4250888" y="1689304"/>
            <a:ext cx="675900" cy="17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5"/>
          <p:cNvCxnSpPr/>
          <p:nvPr/>
        </p:nvCxnSpPr>
        <p:spPr>
          <a:xfrm>
            <a:off x="4250885" y="3422714"/>
            <a:ext cx="67584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5"/>
          <p:cNvCxnSpPr>
            <a:stCxn id="414" idx="3"/>
            <a:endCxn id="415" idx="0"/>
          </p:cNvCxnSpPr>
          <p:nvPr/>
        </p:nvCxnSpPr>
        <p:spPr>
          <a:xfrm>
            <a:off x="6405438" y="1689207"/>
            <a:ext cx="1120200" cy="2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5"/>
          <p:cNvCxnSpPr>
            <a:stCxn id="413" idx="3"/>
            <a:endCxn id="415" idx="2"/>
          </p:cNvCxnSpPr>
          <p:nvPr/>
        </p:nvCxnSpPr>
        <p:spPr>
          <a:xfrm rot="10800000" flipH="1">
            <a:off x="6405437" y="3276314"/>
            <a:ext cx="1120200" cy="1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25"/>
          <p:cNvSpPr txBox="1"/>
          <p:nvPr/>
        </p:nvSpPr>
        <p:spPr>
          <a:xfrm>
            <a:off x="752523" y="2395380"/>
            <a:ext cx="1560478" cy="39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Mechanical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793396" y="4024350"/>
            <a:ext cx="1560478" cy="39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Chemical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270" y="994006"/>
            <a:ext cx="1478731" cy="138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25"/>
          <p:cNvCxnSpPr>
            <a:stCxn id="424" idx="3"/>
            <a:endCxn id="411" idx="1"/>
          </p:cNvCxnSpPr>
          <p:nvPr/>
        </p:nvCxnSpPr>
        <p:spPr>
          <a:xfrm>
            <a:off x="2313001" y="1687449"/>
            <a:ext cx="4593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5"/>
          <p:cNvCxnSpPr/>
          <p:nvPr/>
        </p:nvCxnSpPr>
        <p:spPr>
          <a:xfrm>
            <a:off x="2313001" y="3421016"/>
            <a:ext cx="459240" cy="17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5"/>
          <p:cNvCxnSpPr>
            <a:stCxn id="424" idx="3"/>
            <a:endCxn id="412" idx="1"/>
          </p:cNvCxnSpPr>
          <p:nvPr/>
        </p:nvCxnSpPr>
        <p:spPr>
          <a:xfrm>
            <a:off x="2313001" y="1687449"/>
            <a:ext cx="45930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5"/>
          <p:cNvCxnSpPr>
            <a:stCxn id="429" idx="3"/>
            <a:endCxn id="411" idx="1"/>
          </p:cNvCxnSpPr>
          <p:nvPr/>
        </p:nvCxnSpPr>
        <p:spPr>
          <a:xfrm rot="10800000" flipH="1">
            <a:off x="2312990" y="1689315"/>
            <a:ext cx="45930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9" name="Google Shape;42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259" y="2729272"/>
            <a:ext cx="1478731" cy="138688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5"/>
          <p:cNvSpPr txBox="1"/>
          <p:nvPr/>
        </p:nvSpPr>
        <p:spPr>
          <a:xfrm>
            <a:off x="2752578" y="4445975"/>
            <a:ext cx="3668400" cy="4233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Hidden Layers</a:t>
            </a:r>
            <a:endParaRPr sz="15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5"/>
          <p:cNvSpPr txBox="1"/>
          <p:nvPr/>
        </p:nvSpPr>
        <p:spPr>
          <a:xfrm>
            <a:off x="6722773" y="4449317"/>
            <a:ext cx="1560600" cy="423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 Layer</a:t>
            </a:r>
            <a:endParaRPr sz="15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/ Fun links</a:t>
            </a:r>
            <a:endParaRPr/>
          </a:p>
        </p:txBody>
      </p:sp>
      <p:pic>
        <p:nvPicPr>
          <p:cNvPr id="442" name="Google Shape;4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 txBox="1"/>
          <p:nvPr/>
        </p:nvSpPr>
        <p:spPr>
          <a:xfrm>
            <a:off x="75825" y="152505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layground.tensorflow.org/#activation=tanh&amp;batchSize=10&amp;dataset=circle&amp;regDataset=reg-plane&amp;learningRate=0.03&amp;regularizationRate=0&amp;noise=0&amp;networkShape=4,2&amp;seed=0.59593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134625" y="1814025"/>
            <a:ext cx="5927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Black Box Algorithm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Neuron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Parameters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Hidden layers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Cost function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Forward Propagation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-GB" sz="24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 Propagation</a:t>
            </a:r>
            <a:endParaRPr sz="24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55925" y="908050"/>
            <a:ext cx="8838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Neural Network is a back box algorithm</a:t>
            </a:r>
            <a:r>
              <a:rPr lang="en-GB" sz="1650" b="1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GB" sz="185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Nobody knows What it is doing</a:t>
            </a:r>
            <a:endParaRPr sz="1850" b="1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337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Roboto"/>
              <a:buChar char="-"/>
            </a:pPr>
            <a:r>
              <a:rPr lang="en-GB" sz="165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Somebody!</a:t>
            </a:r>
            <a:r>
              <a:rPr lang="en-GB" sz="165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65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125" y="1814026"/>
            <a:ext cx="2955926" cy="29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5" y="899800"/>
            <a:ext cx="9144001" cy="42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Zorphlings!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450" y="2011100"/>
            <a:ext cx="1980950" cy="1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425" y="2227800"/>
            <a:ext cx="1440599" cy="14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5789625" y="36684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The Orb of Oron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4988" y="2182550"/>
            <a:ext cx="1531101" cy="15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791425" y="376345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Zorphlings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9602" y="899804"/>
            <a:ext cx="1363875" cy="136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" y="898475"/>
            <a:ext cx="1363875" cy="136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763450"/>
            <a:ext cx="1363875" cy="13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3828625" y="4060788"/>
            <a:ext cx="17982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Maya the Mathematician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5942025" y="901663"/>
            <a:ext cx="17982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Andrew  the Alien Biologist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363875" y="47177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Caroline the Chemist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363875" y="901663"/>
            <a:ext cx="17982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Kevin the Kinetic Artisan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1425" y="3099050"/>
            <a:ext cx="1531101" cy="15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sp>
        <p:nvSpPr>
          <p:cNvPr id="108" name="Google Shape;108;p16"/>
          <p:cNvSpPr txBox="1"/>
          <p:nvPr/>
        </p:nvSpPr>
        <p:spPr>
          <a:xfrm>
            <a:off x="3035388" y="4321925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The Orb of Oron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400" y="1440488"/>
            <a:ext cx="2567300" cy="2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5525" y="1342143"/>
            <a:ext cx="2648425" cy="2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9" y="1926272"/>
            <a:ext cx="1000175" cy="101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16"/>
          <p:cNvGraphicFramePr/>
          <p:nvPr/>
        </p:nvGraphicFramePr>
        <p:xfrm>
          <a:off x="636950" y="1143425"/>
          <a:ext cx="1343025" cy="1288415"/>
        </p:xfrm>
        <a:graphic>
          <a:graphicData uri="http://schemas.openxmlformats.org/drawingml/2006/table">
            <a:tbl>
              <a:tblPr>
                <a:noFill/>
                <a:tableStyleId>{D5068F57-9364-424A-B6DD-E5167D40EB03}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Mechanical Input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13.7454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19.50714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17.31994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15.98658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3" name="Google Shape;113;p16"/>
          <p:cNvGraphicFramePr/>
          <p:nvPr/>
        </p:nvGraphicFramePr>
        <p:xfrm>
          <a:off x="636938" y="3178925"/>
          <a:ext cx="1343025" cy="1288415"/>
        </p:xfrm>
        <a:graphic>
          <a:graphicData uri="http://schemas.openxmlformats.org/drawingml/2006/table">
            <a:tbl>
              <a:tblPr>
                <a:noFill/>
                <a:tableStyleId>{D5068F57-9364-424A-B6DD-E5167D40EB03}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Chemical Input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11.22038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14.95177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10.34389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19.0932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4" name="Google Shape;114;p16"/>
          <p:cNvGraphicFramePr/>
          <p:nvPr/>
        </p:nvGraphicFramePr>
        <p:xfrm>
          <a:off x="5437313" y="1828163"/>
          <a:ext cx="825450" cy="1288415"/>
        </p:xfrm>
        <a:graphic>
          <a:graphicData uri="http://schemas.openxmlformats.org/drawingml/2006/table">
            <a:tbl>
              <a:tblPr>
                <a:noFill/>
                <a:tableStyleId>{D5068F57-9364-424A-B6DD-E5167D40EB03}</a:tableStyleId>
              </a:tblPr>
              <a:tblGrid>
                <a:gridCol w="8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Output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23.79544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33.61789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36.27205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14.77335</a:t>
                      </a:r>
                      <a:endParaRPr b="1"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5" name="Google Shape;115;p16"/>
          <p:cNvCxnSpPr>
            <a:endCxn id="110" idx="0"/>
          </p:cNvCxnSpPr>
          <p:nvPr/>
        </p:nvCxnSpPr>
        <p:spPr>
          <a:xfrm rot="10800000" flipH="1">
            <a:off x="2075637" y="1342143"/>
            <a:ext cx="1694100" cy="527400"/>
          </a:xfrm>
          <a:prstGeom prst="bentConnector4">
            <a:avLst>
              <a:gd name="adj1" fmla="val 10917"/>
              <a:gd name="adj2" fmla="val 1451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6"/>
          <p:cNvCxnSpPr>
            <a:endCxn id="110" idx="2"/>
          </p:cNvCxnSpPr>
          <p:nvPr/>
        </p:nvCxnSpPr>
        <p:spPr>
          <a:xfrm>
            <a:off x="2112237" y="3919468"/>
            <a:ext cx="1657500" cy="71100"/>
          </a:xfrm>
          <a:prstGeom prst="bentConnector4">
            <a:avLst>
              <a:gd name="adj1" fmla="val 10054"/>
              <a:gd name="adj2" fmla="val 4349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6"/>
          <p:cNvSpPr/>
          <p:nvPr/>
        </p:nvSpPr>
        <p:spPr>
          <a:xfrm>
            <a:off x="3657498" y="1186200"/>
            <a:ext cx="237900" cy="24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650788" y="3876388"/>
            <a:ext cx="237900" cy="243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099575" y="2554200"/>
            <a:ext cx="329700" cy="24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293150" y="2544863"/>
            <a:ext cx="329700" cy="24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5437325" y="3516125"/>
          <a:ext cx="825450" cy="845820"/>
        </p:xfrm>
        <a:graphic>
          <a:graphicData uri="http://schemas.openxmlformats.org/drawingml/2006/table">
            <a:tbl>
              <a:tblPr>
                <a:noFill/>
                <a:tableStyleId>{D5068F57-9364-424A-B6DD-E5167D40EB03}</a:tableStyleId>
              </a:tblPr>
              <a:tblGrid>
                <a:gridCol w="8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0000"/>
                          </a:solidFill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ERROR</a:t>
                      </a:r>
                      <a:endParaRPr sz="1600" b="1">
                        <a:solidFill>
                          <a:srgbClr val="FF0000"/>
                        </a:solidFill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0000"/>
                          </a:solidFill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ERROR</a:t>
                      </a:r>
                      <a:endParaRPr sz="1600" b="1">
                        <a:solidFill>
                          <a:srgbClr val="FF0000"/>
                        </a:solidFill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0000"/>
                          </a:solidFill>
                          <a:latin typeface="Sankofa Display"/>
                          <a:ea typeface="Sankofa Display"/>
                          <a:cs typeface="Sankofa Display"/>
                          <a:sym typeface="Sankofa Display"/>
                        </a:rPr>
                        <a:t>ERROR</a:t>
                      </a:r>
                      <a:endParaRPr sz="1600" b="1">
                        <a:solidFill>
                          <a:srgbClr val="FF0000"/>
                        </a:solidFill>
                        <a:latin typeface="Sankofa Display"/>
                        <a:ea typeface="Sankofa Display"/>
                        <a:cs typeface="Sankofa Display"/>
                        <a:sym typeface="Sankofa Display"/>
                      </a:endParaRPr>
                    </a:p>
                  </a:txBody>
                  <a:tcPr marL="28575" marR="28575" marT="19050" marB="19050" anchor="b">
                    <a:lnL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Game 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6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4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93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7"/>
          <p:cNvCxnSpPr>
            <a:stCxn id="129" idx="3"/>
            <a:endCxn id="132" idx="1"/>
          </p:cNvCxnSpPr>
          <p:nvPr/>
        </p:nvCxnSpPr>
        <p:spPr>
          <a:xfrm>
            <a:off x="4326625" y="1848624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>
            <a:stCxn id="129" idx="3"/>
            <a:endCxn id="131" idx="1"/>
          </p:cNvCxnSpPr>
          <p:nvPr/>
        </p:nvCxnSpPr>
        <p:spPr>
          <a:xfrm>
            <a:off x="4326625" y="1848624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stCxn id="130" idx="3"/>
            <a:endCxn id="132" idx="1"/>
          </p:cNvCxnSpPr>
          <p:nvPr/>
        </p:nvCxnSpPr>
        <p:spPr>
          <a:xfrm rot="10800000" flipH="1">
            <a:off x="4326629" y="1848675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4326625" y="3978499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7"/>
          <p:cNvCxnSpPr>
            <a:stCxn id="132" idx="3"/>
            <a:endCxn id="133" idx="0"/>
          </p:cNvCxnSpPr>
          <p:nvPr/>
        </p:nvCxnSpPr>
        <p:spPr>
          <a:xfrm>
            <a:off x="6809401" y="1848622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7"/>
          <p:cNvCxnSpPr>
            <a:stCxn id="131" idx="3"/>
            <a:endCxn id="133" idx="2"/>
          </p:cNvCxnSpPr>
          <p:nvPr/>
        </p:nvCxnSpPr>
        <p:spPr>
          <a:xfrm rot="10800000" flipH="1">
            <a:off x="6809400" y="3798500"/>
            <a:ext cx="85200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17"/>
          <p:cNvSpPr txBox="1"/>
          <p:nvPr/>
        </p:nvSpPr>
        <p:spPr>
          <a:xfrm>
            <a:off x="295325" y="2716263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Mechanical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342425" y="47177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Chemical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7748825" y="3782300"/>
            <a:ext cx="97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13" y="3126500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25" y="994462"/>
            <a:ext cx="1704000" cy="170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7"/>
          <p:cNvCxnSpPr>
            <a:stCxn id="144" idx="3"/>
            <a:endCxn id="129" idx="1"/>
          </p:cNvCxnSpPr>
          <p:nvPr/>
        </p:nvCxnSpPr>
        <p:spPr>
          <a:xfrm>
            <a:off x="2093525" y="184646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093525" y="397641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7"/>
          <p:cNvCxnSpPr>
            <a:stCxn id="144" idx="3"/>
            <a:endCxn id="130" idx="1"/>
          </p:cNvCxnSpPr>
          <p:nvPr/>
        </p:nvCxnSpPr>
        <p:spPr>
          <a:xfrm>
            <a:off x="2093525" y="1846462"/>
            <a:ext cx="529200" cy="21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7"/>
          <p:cNvCxnSpPr>
            <a:stCxn id="143" idx="3"/>
            <a:endCxn id="129" idx="1"/>
          </p:cNvCxnSpPr>
          <p:nvPr/>
        </p:nvCxnSpPr>
        <p:spPr>
          <a:xfrm rot="10800000" flipH="1">
            <a:off x="2093513" y="1848500"/>
            <a:ext cx="5292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Propagation</a:t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6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4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93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8"/>
          <p:cNvCxnSpPr>
            <a:stCxn id="156" idx="3"/>
            <a:endCxn id="159" idx="1"/>
          </p:cNvCxnSpPr>
          <p:nvPr/>
        </p:nvCxnSpPr>
        <p:spPr>
          <a:xfrm>
            <a:off x="4326625" y="1848624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8"/>
          <p:cNvCxnSpPr>
            <a:stCxn id="156" idx="3"/>
            <a:endCxn id="158" idx="1"/>
          </p:cNvCxnSpPr>
          <p:nvPr/>
        </p:nvCxnSpPr>
        <p:spPr>
          <a:xfrm>
            <a:off x="4326625" y="1848624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8"/>
          <p:cNvCxnSpPr>
            <a:stCxn id="157" idx="3"/>
            <a:endCxn id="159" idx="1"/>
          </p:cNvCxnSpPr>
          <p:nvPr/>
        </p:nvCxnSpPr>
        <p:spPr>
          <a:xfrm rot="10800000" flipH="1">
            <a:off x="4326629" y="1848675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4326625" y="3978499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8"/>
          <p:cNvCxnSpPr>
            <a:stCxn id="159" idx="3"/>
            <a:endCxn id="160" idx="0"/>
          </p:cNvCxnSpPr>
          <p:nvPr/>
        </p:nvCxnSpPr>
        <p:spPr>
          <a:xfrm>
            <a:off x="6809401" y="1848622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8"/>
          <p:cNvCxnSpPr>
            <a:stCxn id="158" idx="3"/>
            <a:endCxn id="160" idx="2"/>
          </p:cNvCxnSpPr>
          <p:nvPr/>
        </p:nvCxnSpPr>
        <p:spPr>
          <a:xfrm rot="10800000" flipH="1">
            <a:off x="6809400" y="3798500"/>
            <a:ext cx="85200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8"/>
          <p:cNvSpPr txBox="1"/>
          <p:nvPr/>
        </p:nvSpPr>
        <p:spPr>
          <a:xfrm>
            <a:off x="295325" y="2716263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Mechanical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42425" y="47177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Chemical Input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8142225" y="2754825"/>
            <a:ext cx="97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13" y="3126500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25" y="994462"/>
            <a:ext cx="1704000" cy="170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8"/>
          <p:cNvCxnSpPr>
            <a:stCxn id="171" idx="3"/>
            <a:endCxn id="156" idx="1"/>
          </p:cNvCxnSpPr>
          <p:nvPr/>
        </p:nvCxnSpPr>
        <p:spPr>
          <a:xfrm>
            <a:off x="2093525" y="184646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2093525" y="397641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18"/>
          <p:cNvCxnSpPr>
            <a:stCxn id="171" idx="3"/>
            <a:endCxn id="157" idx="1"/>
          </p:cNvCxnSpPr>
          <p:nvPr/>
        </p:nvCxnSpPr>
        <p:spPr>
          <a:xfrm>
            <a:off x="2093525" y="1846462"/>
            <a:ext cx="529200" cy="21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8"/>
          <p:cNvCxnSpPr>
            <a:stCxn id="170" idx="3"/>
            <a:endCxn id="156" idx="1"/>
          </p:cNvCxnSpPr>
          <p:nvPr/>
        </p:nvCxnSpPr>
        <p:spPr>
          <a:xfrm rot="10800000" flipH="1">
            <a:off x="2093513" y="1848500"/>
            <a:ext cx="5292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18"/>
          <p:cNvSpPr txBox="1"/>
          <p:nvPr/>
        </p:nvSpPr>
        <p:spPr>
          <a:xfrm rot="-4375269">
            <a:off x="1766522" y="2967307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2093525" y="1349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 rot="4317943">
            <a:off x="2462700" y="2967370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2093525" y="41507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W4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6956863" y="39786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W10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7014525" y="15310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W9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 rot="-4375269">
            <a:off x="4101722" y="2972232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W6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4428725" y="13540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W5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 rot="4317943">
            <a:off x="4797900" y="2972295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W7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4428725" y="415565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W8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3207625" y="25165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3334863" y="4717713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5670600" y="46499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b4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5674925" y="2492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7396725" y="36923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b5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75825" y="15692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Propagation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25" y="992287"/>
            <a:ext cx="1704000" cy="1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629" y="3124275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400" y="3124281"/>
            <a:ext cx="1704000" cy="17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1" y="994388"/>
            <a:ext cx="1704000" cy="170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9319" y="2103444"/>
            <a:ext cx="1704000" cy="1695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9"/>
          <p:cNvCxnSpPr>
            <a:stCxn id="198" idx="3"/>
            <a:endCxn id="201" idx="1"/>
          </p:cNvCxnSpPr>
          <p:nvPr/>
        </p:nvCxnSpPr>
        <p:spPr>
          <a:xfrm>
            <a:off x="4326625" y="1848624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9"/>
          <p:cNvCxnSpPr>
            <a:stCxn id="198" idx="3"/>
            <a:endCxn id="200" idx="1"/>
          </p:cNvCxnSpPr>
          <p:nvPr/>
        </p:nvCxnSpPr>
        <p:spPr>
          <a:xfrm>
            <a:off x="4326625" y="1848624"/>
            <a:ext cx="7788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9"/>
          <p:cNvCxnSpPr>
            <a:stCxn id="199" idx="3"/>
            <a:endCxn id="201" idx="1"/>
          </p:cNvCxnSpPr>
          <p:nvPr/>
        </p:nvCxnSpPr>
        <p:spPr>
          <a:xfrm rot="10800000" flipH="1">
            <a:off x="4326629" y="1848675"/>
            <a:ext cx="778800" cy="21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9"/>
          <p:cNvCxnSpPr/>
          <p:nvPr/>
        </p:nvCxnSpPr>
        <p:spPr>
          <a:xfrm>
            <a:off x="4326625" y="3978499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19"/>
          <p:cNvCxnSpPr>
            <a:stCxn id="201" idx="3"/>
            <a:endCxn id="202" idx="0"/>
          </p:cNvCxnSpPr>
          <p:nvPr/>
        </p:nvCxnSpPr>
        <p:spPr>
          <a:xfrm>
            <a:off x="6809401" y="1848622"/>
            <a:ext cx="85200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9"/>
          <p:cNvCxnSpPr>
            <a:stCxn id="200" idx="3"/>
            <a:endCxn id="202" idx="2"/>
          </p:cNvCxnSpPr>
          <p:nvPr/>
        </p:nvCxnSpPr>
        <p:spPr>
          <a:xfrm rot="10800000" flipH="1">
            <a:off x="6809400" y="3798500"/>
            <a:ext cx="85200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19"/>
          <p:cNvSpPr txBox="1"/>
          <p:nvPr/>
        </p:nvSpPr>
        <p:spPr>
          <a:xfrm>
            <a:off x="295325" y="2716263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342425" y="4717700"/>
            <a:ext cx="179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8142225" y="2754825"/>
            <a:ext cx="97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13" y="3126500"/>
            <a:ext cx="1704000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525" y="994462"/>
            <a:ext cx="1704000" cy="170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9"/>
          <p:cNvCxnSpPr>
            <a:stCxn id="213" idx="3"/>
            <a:endCxn id="198" idx="1"/>
          </p:cNvCxnSpPr>
          <p:nvPr/>
        </p:nvCxnSpPr>
        <p:spPr>
          <a:xfrm>
            <a:off x="2093525" y="184646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19"/>
          <p:cNvCxnSpPr/>
          <p:nvPr/>
        </p:nvCxnSpPr>
        <p:spPr>
          <a:xfrm>
            <a:off x="2093525" y="3976412"/>
            <a:ext cx="529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19"/>
          <p:cNvCxnSpPr>
            <a:stCxn id="213" idx="3"/>
            <a:endCxn id="199" idx="1"/>
          </p:cNvCxnSpPr>
          <p:nvPr/>
        </p:nvCxnSpPr>
        <p:spPr>
          <a:xfrm>
            <a:off x="2093525" y="1846462"/>
            <a:ext cx="529200" cy="21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9"/>
          <p:cNvCxnSpPr>
            <a:stCxn id="212" idx="3"/>
            <a:endCxn id="198" idx="1"/>
          </p:cNvCxnSpPr>
          <p:nvPr/>
        </p:nvCxnSpPr>
        <p:spPr>
          <a:xfrm rot="10800000" flipH="1">
            <a:off x="2093513" y="1848500"/>
            <a:ext cx="529200" cy="21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19"/>
          <p:cNvSpPr txBox="1"/>
          <p:nvPr/>
        </p:nvSpPr>
        <p:spPr>
          <a:xfrm rot="-4375269">
            <a:off x="1766522" y="2967307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2093525" y="1349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 rot="4317943">
            <a:off x="2462700" y="2967370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2093525" y="41507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6956863" y="39786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7014525" y="15310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 rot="-4375269">
            <a:off x="4101722" y="2972232"/>
            <a:ext cx="529134" cy="3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4428725" y="13540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 rot="4317943">
            <a:off x="4797900" y="2972295"/>
            <a:ext cx="529094" cy="3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4428725" y="415565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-2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207625" y="251652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334863" y="4717713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-1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670600" y="46499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674925" y="2492075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7396725" y="3692300"/>
            <a:ext cx="529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-27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2715249" y="1123025"/>
            <a:ext cx="15660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2*2 +3*4 +1=15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2434397" y="3243775"/>
            <a:ext cx="20187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2*1+ 3*3 -1 =10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4755227" y="1112675"/>
            <a:ext cx="22425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15*5+10*3+3=108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6045213" y="3390500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7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8668400" y="2747025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102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Cost Function</a:t>
            </a:r>
            <a:endParaRPr/>
          </a:p>
        </p:txBody>
      </p:sp>
      <p:pic>
        <p:nvPicPr>
          <p:cNvPr id="243" name="Google Shape;2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19" y="1565419"/>
            <a:ext cx="1704000" cy="16951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/>
          <p:nvPr/>
        </p:nvSpPr>
        <p:spPr>
          <a:xfrm>
            <a:off x="5552029" y="2071650"/>
            <a:ext cx="318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Know Historical Output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3128550" y="2071650"/>
            <a:ext cx="1377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4310042" y="2071650"/>
            <a:ext cx="1377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4817738" y="2214300"/>
            <a:ext cx="422100" cy="2148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50" name="Google Shape;250;p20"/>
          <p:cNvCxnSpPr>
            <a:stCxn id="247" idx="1"/>
            <a:endCxn id="247" idx="1"/>
          </p:cNvCxnSpPr>
          <p:nvPr/>
        </p:nvCxnSpPr>
        <p:spPr>
          <a:xfrm>
            <a:off x="3128550" y="23217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0"/>
          <p:cNvCxnSpPr/>
          <p:nvPr/>
        </p:nvCxnSpPr>
        <p:spPr>
          <a:xfrm>
            <a:off x="3280950" y="1864500"/>
            <a:ext cx="24300" cy="9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0"/>
          <p:cNvCxnSpPr/>
          <p:nvPr/>
        </p:nvCxnSpPr>
        <p:spPr>
          <a:xfrm>
            <a:off x="8614950" y="1864500"/>
            <a:ext cx="24300" cy="9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0"/>
          <p:cNvSpPr txBox="1"/>
          <p:nvPr/>
        </p:nvSpPr>
        <p:spPr>
          <a:xfrm>
            <a:off x="1152525" y="207060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 Average(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7133179" y="2070600"/>
            <a:ext cx="318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3552450" y="2776800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102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6273450" y="2776800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4830788" y="2873400"/>
            <a:ext cx="422100" cy="2148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6933825" y="2873400"/>
            <a:ext cx="422100" cy="214800"/>
          </a:xfrm>
          <a:prstGeom prst="mathEqual">
            <a:avLst>
              <a:gd name="adj1" fmla="val 23520"/>
              <a:gd name="adj2" fmla="val 3050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7692150" y="2776800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97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7692150" y="3518500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7692150" y="3918025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7692150" y="4299025"/>
            <a:ext cx="529200" cy="4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34625" y="4326025"/>
            <a:ext cx="6668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This cost function is called </a:t>
            </a:r>
            <a:r>
              <a:rPr lang="en-GB" sz="21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MAE </a:t>
            </a:r>
            <a:r>
              <a:rPr lang="en-GB" sz="20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(Mean Absolute Error)</a:t>
            </a:r>
            <a:endParaRPr sz="20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34625" y="174575"/>
            <a:ext cx="8222100" cy="5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Do the Math</a:t>
            </a:r>
            <a:endParaRPr/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25" y="4702929"/>
            <a:ext cx="42197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6955049" y="4874300"/>
            <a:ext cx="170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 Generation Supported by</a:t>
            </a:r>
            <a:endParaRPr sz="800"/>
          </a:p>
        </p:txBody>
      </p:sp>
      <p:sp>
        <p:nvSpPr>
          <p:cNvPr id="271" name="Google Shape;271;p21"/>
          <p:cNvSpPr txBox="1"/>
          <p:nvPr/>
        </p:nvSpPr>
        <p:spPr>
          <a:xfrm>
            <a:off x="134625" y="1403050"/>
            <a:ext cx="8893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Spreadsheet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125400" y="3287350"/>
            <a:ext cx="88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Visualization</a:t>
            </a:r>
            <a:endParaRPr/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247" y="2912028"/>
            <a:ext cx="2435154" cy="20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525" y="3179400"/>
            <a:ext cx="1427525" cy="14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 txBox="1"/>
          <p:nvPr/>
        </p:nvSpPr>
        <p:spPr>
          <a:xfrm>
            <a:off x="4301313" y="3693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Git Repository with files</a:t>
            </a:r>
            <a:endParaRPr/>
          </a:p>
        </p:txBody>
      </p:sp>
      <p:pic>
        <p:nvPicPr>
          <p:cNvPr id="276" name="Google Shape;27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7650" y="992938"/>
            <a:ext cx="5889076" cy="19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On-screen Show (16:9)</PresentationFormat>
  <Paragraphs>184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Verdana</vt:lpstr>
      <vt:lpstr>Sankofa Display</vt:lpstr>
      <vt:lpstr>Alegreya</vt:lpstr>
      <vt:lpstr>Arial</vt:lpstr>
      <vt:lpstr>Roboto</vt:lpstr>
      <vt:lpstr>Material</vt:lpstr>
      <vt:lpstr>An intuitive explanation of how neural networks work</vt:lpstr>
      <vt:lpstr>Motivation</vt:lpstr>
      <vt:lpstr>Saving Zorphlings!</vt:lpstr>
      <vt:lpstr>The Problem</vt:lpstr>
      <vt:lpstr>The Game </vt:lpstr>
      <vt:lpstr>Forward Propagation</vt:lpstr>
      <vt:lpstr>Forward Propagation</vt:lpstr>
      <vt:lpstr>The Cost Function</vt:lpstr>
      <vt:lpstr>Let's Do the Math</vt:lpstr>
      <vt:lpstr>Back Propagation</vt:lpstr>
      <vt:lpstr>Terminologies - Neurons</vt:lpstr>
      <vt:lpstr>Terminologies - Parameters</vt:lpstr>
      <vt:lpstr>Terminologies - Layers</vt:lpstr>
      <vt:lpstr>Thank you</vt:lpstr>
      <vt:lpstr>Useful / Fun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 Kadidal, Akshaya</cp:lastModifiedBy>
  <cp:revision>1</cp:revision>
  <dcterms:modified xsi:type="dcterms:W3CDTF">2024-08-10T00:18:00Z</dcterms:modified>
</cp:coreProperties>
</file>